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58" r:id="rId6"/>
    <p:sldId id="262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196CA-6335-4AE4-A955-61297E79E2B6}" v="25" dt="2019-03-22T19:13:47.9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Slade" userId="e700dc096d009b3c" providerId="LiveId" clId="{0B1196CA-6335-4AE4-A955-61297E79E2B6}"/>
    <pc:docChg chg="custSel addSld delSld modSld">
      <pc:chgData name="Jessica Slade" userId="e700dc096d009b3c" providerId="LiveId" clId="{0B1196CA-6335-4AE4-A955-61297E79E2B6}" dt="2019-03-22T19:13:49.904" v="2719" actId="20577"/>
      <pc:docMkLst>
        <pc:docMk/>
      </pc:docMkLst>
      <pc:sldChg chg="modSp">
        <pc:chgData name="Jessica Slade" userId="e700dc096d009b3c" providerId="LiveId" clId="{0B1196CA-6335-4AE4-A955-61297E79E2B6}" dt="2019-03-18T05:45:28.891" v="1075" actId="20577"/>
        <pc:sldMkLst>
          <pc:docMk/>
          <pc:sldMk cId="2809031051" sldId="256"/>
        </pc:sldMkLst>
        <pc:spChg chg="mod">
          <ac:chgData name="Jessica Slade" userId="e700dc096d009b3c" providerId="LiveId" clId="{0B1196CA-6335-4AE4-A955-61297E79E2B6}" dt="2019-03-18T05:45:28.891" v="1075" actId="20577"/>
          <ac:spMkLst>
            <pc:docMk/>
            <pc:sldMk cId="2809031051" sldId="256"/>
            <ac:spMk id="2" creationId="{FE042F68-D815-46B6-8A8B-59C85C71AE03}"/>
          </ac:spMkLst>
        </pc:spChg>
        <pc:spChg chg="mod">
          <ac:chgData name="Jessica Slade" userId="e700dc096d009b3c" providerId="LiveId" clId="{0B1196CA-6335-4AE4-A955-61297E79E2B6}" dt="2019-03-16T23:21:54.455" v="1067" actId="1076"/>
          <ac:spMkLst>
            <pc:docMk/>
            <pc:sldMk cId="2809031051" sldId="256"/>
            <ac:spMk id="3" creationId="{28AB1399-5BCF-40B2-86BD-C86E8DB12C20}"/>
          </ac:spMkLst>
        </pc:spChg>
        <pc:spChg chg="mod">
          <ac:chgData name="Jessica Slade" userId="e700dc096d009b3c" providerId="LiveId" clId="{0B1196CA-6335-4AE4-A955-61297E79E2B6}" dt="2019-03-16T22:13:06.591" v="1" actId="1076"/>
          <ac:spMkLst>
            <pc:docMk/>
            <pc:sldMk cId="2809031051" sldId="256"/>
            <ac:spMk id="5" creationId="{5429DDEC-A8AB-4B98-ACAD-928D9A422F8C}"/>
          </ac:spMkLst>
        </pc:spChg>
        <pc:picChg chg="mod">
          <ac:chgData name="Jessica Slade" userId="e700dc096d009b3c" providerId="LiveId" clId="{0B1196CA-6335-4AE4-A955-61297E79E2B6}" dt="2019-03-16T23:22:01.565" v="1069" actId="14100"/>
          <ac:picMkLst>
            <pc:docMk/>
            <pc:sldMk cId="2809031051" sldId="256"/>
            <ac:picMk id="4" creationId="{9D984D74-D0F9-4E81-81CA-68F60072C26B}"/>
          </ac:picMkLst>
        </pc:picChg>
      </pc:sldChg>
      <pc:sldChg chg="addSp delSp modSp">
        <pc:chgData name="Jessica Slade" userId="e700dc096d009b3c" providerId="LiveId" clId="{0B1196CA-6335-4AE4-A955-61297E79E2B6}" dt="2019-03-22T19:13:49.904" v="2719" actId="20577"/>
        <pc:sldMkLst>
          <pc:docMk/>
          <pc:sldMk cId="3897577495" sldId="257"/>
        </pc:sldMkLst>
        <pc:spChg chg="mod">
          <ac:chgData name="Jessica Slade" userId="e700dc096d009b3c" providerId="LiveId" clId="{0B1196CA-6335-4AE4-A955-61297E79E2B6}" dt="2019-03-16T22:13:58.495" v="5" actId="1076"/>
          <ac:spMkLst>
            <pc:docMk/>
            <pc:sldMk cId="3897577495" sldId="257"/>
            <ac:spMk id="2" creationId="{7EA7F29F-6E12-4EFB-81CE-D9BF5849A094}"/>
          </ac:spMkLst>
        </pc:spChg>
        <pc:spChg chg="mod">
          <ac:chgData name="Jessica Slade" userId="e700dc096d009b3c" providerId="LiveId" clId="{0B1196CA-6335-4AE4-A955-61297E79E2B6}" dt="2019-03-22T19:13:49.904" v="2719" actId="20577"/>
          <ac:spMkLst>
            <pc:docMk/>
            <pc:sldMk cId="3897577495" sldId="257"/>
            <ac:spMk id="3" creationId="{E83534C9-856F-45CC-A0BD-7A4EE46AD93D}"/>
          </ac:spMkLst>
        </pc:spChg>
        <pc:spChg chg="add del mod">
          <ac:chgData name="Jessica Slade" userId="e700dc096d009b3c" providerId="LiveId" clId="{0B1196CA-6335-4AE4-A955-61297E79E2B6}" dt="2019-03-16T22:20:28.601" v="25" actId="478"/>
          <ac:spMkLst>
            <pc:docMk/>
            <pc:sldMk cId="3897577495" sldId="257"/>
            <ac:spMk id="4" creationId="{456A575B-0385-456E-9910-02FACE07F3A2}"/>
          </ac:spMkLst>
        </pc:spChg>
        <pc:spChg chg="add mod">
          <ac:chgData name="Jessica Slade" userId="e700dc096d009b3c" providerId="LiveId" clId="{0B1196CA-6335-4AE4-A955-61297E79E2B6}" dt="2019-03-20T23:09:22.149" v="1568" actId="1076"/>
          <ac:spMkLst>
            <pc:docMk/>
            <pc:sldMk cId="3897577495" sldId="257"/>
            <ac:spMk id="5" creationId="{015EF0A6-D754-4EDD-9942-6A751721966A}"/>
          </ac:spMkLst>
        </pc:spChg>
        <pc:spChg chg="add del mod">
          <ac:chgData name="Jessica Slade" userId="e700dc096d009b3c" providerId="LiveId" clId="{0B1196CA-6335-4AE4-A955-61297E79E2B6}" dt="2019-03-16T22:21:13.084" v="28" actId="478"/>
          <ac:spMkLst>
            <pc:docMk/>
            <pc:sldMk cId="3897577495" sldId="257"/>
            <ac:spMk id="5" creationId="{ED4103C8-71AC-443D-8D8C-23BAE26F3BE7}"/>
          </ac:spMkLst>
        </pc:spChg>
        <pc:picChg chg="add mod">
          <ac:chgData name="Jessica Slade" userId="e700dc096d009b3c" providerId="LiveId" clId="{0B1196CA-6335-4AE4-A955-61297E79E2B6}" dt="2019-03-20T23:09:13.775" v="1566" actId="1076"/>
          <ac:picMkLst>
            <pc:docMk/>
            <pc:sldMk cId="3897577495" sldId="257"/>
            <ac:picMk id="4" creationId="{611015E6-25DD-4AA8-AFF7-7E6835B416A9}"/>
          </ac:picMkLst>
        </pc:picChg>
        <pc:picChg chg="add del mod">
          <ac:chgData name="Jessica Slade" userId="e700dc096d009b3c" providerId="LiveId" clId="{0B1196CA-6335-4AE4-A955-61297E79E2B6}" dt="2019-03-16T22:22:38.753" v="34" actId="478"/>
          <ac:picMkLst>
            <pc:docMk/>
            <pc:sldMk cId="3897577495" sldId="257"/>
            <ac:picMk id="1026" creationId="{8B4DD672-2099-4C42-B0A4-CD3B57072784}"/>
          </ac:picMkLst>
        </pc:picChg>
      </pc:sldChg>
      <pc:sldChg chg="addSp delSp modSp">
        <pc:chgData name="Jessica Slade" userId="e700dc096d009b3c" providerId="LiveId" clId="{0B1196CA-6335-4AE4-A955-61297E79E2B6}" dt="2019-03-16T22:50:00.617" v="602" actId="1076"/>
        <pc:sldMkLst>
          <pc:docMk/>
          <pc:sldMk cId="3155133640" sldId="258"/>
        </pc:sldMkLst>
        <pc:spChg chg="mod">
          <ac:chgData name="Jessica Slade" userId="e700dc096d009b3c" providerId="LiveId" clId="{0B1196CA-6335-4AE4-A955-61297E79E2B6}" dt="2019-03-16T22:49:55.658" v="601" actId="1076"/>
          <ac:spMkLst>
            <pc:docMk/>
            <pc:sldMk cId="3155133640" sldId="258"/>
            <ac:spMk id="2" creationId="{1C10C8A4-BA55-4E94-9798-8E81450AC5DF}"/>
          </ac:spMkLst>
        </pc:spChg>
        <pc:spChg chg="del">
          <ac:chgData name="Jessica Slade" userId="e700dc096d009b3c" providerId="LiveId" clId="{0B1196CA-6335-4AE4-A955-61297E79E2B6}" dt="2019-03-16T22:39:43.555" v="35" actId="478"/>
          <ac:spMkLst>
            <pc:docMk/>
            <pc:sldMk cId="3155133640" sldId="258"/>
            <ac:spMk id="3" creationId="{46F15CD1-F872-4622-8248-746D82D5EEC1}"/>
          </ac:spMkLst>
        </pc:spChg>
        <pc:graphicFrameChg chg="add mod modGraphic">
          <ac:chgData name="Jessica Slade" userId="e700dc096d009b3c" providerId="LiveId" clId="{0B1196CA-6335-4AE4-A955-61297E79E2B6}" dt="2019-03-16T22:50:00.617" v="602" actId="1076"/>
          <ac:graphicFrameMkLst>
            <pc:docMk/>
            <pc:sldMk cId="3155133640" sldId="258"/>
            <ac:graphicFrameMk id="4" creationId="{A383365B-3997-4CEB-8780-1F64F08E8223}"/>
          </ac:graphicFrameMkLst>
        </pc:graphicFrameChg>
      </pc:sldChg>
      <pc:sldChg chg="modSp">
        <pc:chgData name="Jessica Slade" userId="e700dc096d009b3c" providerId="LiveId" clId="{0B1196CA-6335-4AE4-A955-61297E79E2B6}" dt="2019-03-21T19:12:53.401" v="1869" actId="27636"/>
        <pc:sldMkLst>
          <pc:docMk/>
          <pc:sldMk cId="2048727430" sldId="260"/>
        </pc:sldMkLst>
        <pc:spChg chg="mod">
          <ac:chgData name="Jessica Slade" userId="e700dc096d009b3c" providerId="LiveId" clId="{0B1196CA-6335-4AE4-A955-61297E79E2B6}" dt="2019-03-20T23:04:17.111" v="1546" actId="1076"/>
          <ac:spMkLst>
            <pc:docMk/>
            <pc:sldMk cId="2048727430" sldId="260"/>
            <ac:spMk id="2" creationId="{DA531846-351A-426E-B277-577792730D70}"/>
          </ac:spMkLst>
        </pc:spChg>
        <pc:spChg chg="mod">
          <ac:chgData name="Jessica Slade" userId="e700dc096d009b3c" providerId="LiveId" clId="{0B1196CA-6335-4AE4-A955-61297E79E2B6}" dt="2019-03-21T19:12:53.401" v="1869" actId="27636"/>
          <ac:spMkLst>
            <pc:docMk/>
            <pc:sldMk cId="2048727430" sldId="260"/>
            <ac:spMk id="3" creationId="{1D7352AF-E051-49C1-8D5A-E1EAC2AB81DF}"/>
          </ac:spMkLst>
        </pc:spChg>
      </pc:sldChg>
      <pc:sldChg chg="modSp">
        <pc:chgData name="Jessica Slade" userId="e700dc096d009b3c" providerId="LiveId" clId="{0B1196CA-6335-4AE4-A955-61297E79E2B6}" dt="2019-03-21T18:57:24.657" v="1864" actId="14100"/>
        <pc:sldMkLst>
          <pc:docMk/>
          <pc:sldMk cId="43587931" sldId="261"/>
        </pc:sldMkLst>
        <pc:spChg chg="mod">
          <ac:chgData name="Jessica Slade" userId="e700dc096d009b3c" providerId="LiveId" clId="{0B1196CA-6335-4AE4-A955-61297E79E2B6}" dt="2019-03-21T18:57:24.657" v="1864" actId="14100"/>
          <ac:spMkLst>
            <pc:docMk/>
            <pc:sldMk cId="43587931" sldId="261"/>
            <ac:spMk id="2" creationId="{F370B2AD-3A89-40CC-9F23-917EC039B726}"/>
          </ac:spMkLst>
        </pc:spChg>
        <pc:spChg chg="mod">
          <ac:chgData name="Jessica Slade" userId="e700dc096d009b3c" providerId="LiveId" clId="{0B1196CA-6335-4AE4-A955-61297E79E2B6}" dt="2019-03-21T18:57:15.260" v="1861" actId="1076"/>
          <ac:spMkLst>
            <pc:docMk/>
            <pc:sldMk cId="43587931" sldId="261"/>
            <ac:spMk id="3" creationId="{B11BA686-4A01-48D6-A70B-FB762E42D55E}"/>
          </ac:spMkLst>
        </pc:spChg>
      </pc:sldChg>
      <pc:sldChg chg="modSp add">
        <pc:chgData name="Jessica Slade" userId="e700dc096d009b3c" providerId="LiveId" clId="{0B1196CA-6335-4AE4-A955-61297E79E2B6}" dt="2019-03-16T22:57:51.650" v="698" actId="1076"/>
        <pc:sldMkLst>
          <pc:docMk/>
          <pc:sldMk cId="3442171537" sldId="262"/>
        </pc:sldMkLst>
        <pc:spChg chg="mod">
          <ac:chgData name="Jessica Slade" userId="e700dc096d009b3c" providerId="LiveId" clId="{0B1196CA-6335-4AE4-A955-61297E79E2B6}" dt="2019-03-16T22:52:58.656" v="671" actId="14100"/>
          <ac:spMkLst>
            <pc:docMk/>
            <pc:sldMk cId="3442171537" sldId="262"/>
            <ac:spMk id="2" creationId="{7149FD3D-A615-47D4-994D-31846B04DF0B}"/>
          </ac:spMkLst>
        </pc:spChg>
        <pc:spChg chg="mod">
          <ac:chgData name="Jessica Slade" userId="e700dc096d009b3c" providerId="LiveId" clId="{0B1196CA-6335-4AE4-A955-61297E79E2B6}" dt="2019-03-16T22:57:51.650" v="698" actId="1076"/>
          <ac:spMkLst>
            <pc:docMk/>
            <pc:sldMk cId="3442171537" sldId="262"/>
            <ac:spMk id="3" creationId="{AB269EBA-4DAD-4AA3-8F18-9C6F79C0FDC0}"/>
          </ac:spMkLst>
        </pc:spChg>
      </pc:sldChg>
      <pc:sldChg chg="addSp modSp add">
        <pc:chgData name="Jessica Slade" userId="e700dc096d009b3c" providerId="LiveId" clId="{0B1196CA-6335-4AE4-A955-61297E79E2B6}" dt="2019-03-22T07:23:28.815" v="2714" actId="20577"/>
        <pc:sldMkLst>
          <pc:docMk/>
          <pc:sldMk cId="3548735608" sldId="263"/>
        </pc:sldMkLst>
        <pc:spChg chg="mod">
          <ac:chgData name="Jessica Slade" userId="e700dc096d009b3c" providerId="LiveId" clId="{0B1196CA-6335-4AE4-A955-61297E79E2B6}" dt="2019-03-16T23:01:43.435" v="715" actId="1076"/>
          <ac:spMkLst>
            <pc:docMk/>
            <pc:sldMk cId="3548735608" sldId="263"/>
            <ac:spMk id="2" creationId="{6EE0B6B0-DF09-4698-872A-80E96FE7D39C}"/>
          </ac:spMkLst>
        </pc:spChg>
        <pc:spChg chg="mod">
          <ac:chgData name="Jessica Slade" userId="e700dc096d009b3c" providerId="LiveId" clId="{0B1196CA-6335-4AE4-A955-61297E79E2B6}" dt="2019-03-22T07:23:28.815" v="2714" actId="20577"/>
          <ac:spMkLst>
            <pc:docMk/>
            <pc:sldMk cId="3548735608" sldId="263"/>
            <ac:spMk id="3" creationId="{BA392C91-E310-452F-ADA1-DD4AE7A19081}"/>
          </ac:spMkLst>
        </pc:spChg>
        <pc:spChg chg="add mod">
          <ac:chgData name="Jessica Slade" userId="e700dc096d009b3c" providerId="LiveId" clId="{0B1196CA-6335-4AE4-A955-61297E79E2B6}" dt="2019-03-16T23:03:33.394" v="731" actId="1076"/>
          <ac:spMkLst>
            <pc:docMk/>
            <pc:sldMk cId="3548735608" sldId="263"/>
            <ac:spMk id="5" creationId="{2BCBE5D3-5055-4755-AB2F-C683D29436F8}"/>
          </ac:spMkLst>
        </pc:spChg>
        <pc:picChg chg="add mod">
          <ac:chgData name="Jessica Slade" userId="e700dc096d009b3c" providerId="LiveId" clId="{0B1196CA-6335-4AE4-A955-61297E79E2B6}" dt="2019-03-16T23:03:29.834" v="730" actId="1076"/>
          <ac:picMkLst>
            <pc:docMk/>
            <pc:sldMk cId="3548735608" sldId="263"/>
            <ac:picMk id="4" creationId="{DD5FC940-6937-49BA-99A5-887CF7A66C94}"/>
          </ac:picMkLst>
        </pc:picChg>
      </pc:sldChg>
      <pc:sldChg chg="modSp add">
        <pc:chgData name="Jessica Slade" userId="e700dc096d009b3c" providerId="LiveId" clId="{0B1196CA-6335-4AE4-A955-61297E79E2B6}" dt="2019-03-22T06:39:10.196" v="2683" actId="20577"/>
        <pc:sldMkLst>
          <pc:docMk/>
          <pc:sldMk cId="3948855737" sldId="264"/>
        </pc:sldMkLst>
        <pc:spChg chg="mod">
          <ac:chgData name="Jessica Slade" userId="e700dc096d009b3c" providerId="LiveId" clId="{0B1196CA-6335-4AE4-A955-61297E79E2B6}" dt="2019-03-22T05:50:08.716" v="1912" actId="20577"/>
          <ac:spMkLst>
            <pc:docMk/>
            <pc:sldMk cId="3948855737" sldId="264"/>
            <ac:spMk id="2" creationId="{846D1FA4-E3B9-4B05-AB53-45A74E09C156}"/>
          </ac:spMkLst>
        </pc:spChg>
        <pc:spChg chg="mod">
          <ac:chgData name="Jessica Slade" userId="e700dc096d009b3c" providerId="LiveId" clId="{0B1196CA-6335-4AE4-A955-61297E79E2B6}" dt="2019-03-22T06:39:10.196" v="2683" actId="20577"/>
          <ac:spMkLst>
            <pc:docMk/>
            <pc:sldMk cId="3948855737" sldId="264"/>
            <ac:spMk id="3" creationId="{10917C3B-99C3-464D-BF1F-C6D05C3C1A1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F5D260-E017-4265-8AB7-14A11FF91FE2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AC179E6C-6679-4137-8687-E19EC5BD7828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998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D260-E017-4265-8AB7-14A11FF91FE2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9E6C-6679-4137-8687-E19EC5BD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51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5BF5D260-E017-4265-8AB7-14A11FF91FE2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AC179E6C-6679-4137-8687-E19EC5BD7828}" type="slidenum">
              <a:rPr lang="en-GB" smtClean="0"/>
              <a:t>‹#›</a:t>
            </a:fld>
            <a:endParaRPr lang="en-GB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0829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D260-E017-4265-8AB7-14A11FF91FE2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9E6C-6679-4137-8687-E19EC5BD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87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BF5D260-E017-4265-8AB7-14A11FF91FE2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179E6C-6679-4137-8687-E19EC5BD7828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0324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D260-E017-4265-8AB7-14A11FF91FE2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9E6C-6679-4137-8687-E19EC5BD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45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D260-E017-4265-8AB7-14A11FF91FE2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9E6C-6679-4137-8687-E19EC5BD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37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D260-E017-4265-8AB7-14A11FF91FE2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9E6C-6679-4137-8687-E19EC5BD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2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D260-E017-4265-8AB7-14A11FF91FE2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9E6C-6679-4137-8687-E19EC5BD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96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D260-E017-4265-8AB7-14A11FF91FE2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9E6C-6679-4137-8687-E19EC5BD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1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D260-E017-4265-8AB7-14A11FF91FE2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9E6C-6679-4137-8687-E19EC5BD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84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BF5D260-E017-4265-8AB7-14A11FF91FE2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AC179E6C-6679-4137-8687-E19EC5BD7828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63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ctionscanada.gc.ca/pam_archives/index.php?fuseaction=genitem.displayItem&amp;rec_nbr=2058126&amp;lang=eng&amp;rec_nbr_list=2072546,133712,133552,494192,2058126,4849144,103879" TargetMode="External"/><Relationship Id="rId2" Type="http://schemas.openxmlformats.org/officeDocument/2006/relationships/hyperlink" Target="http://data2.archives.ca/e/e444/e011080292-v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llectionscanada.gc.ca/numerisation-microforme/006003-119.01%20e.php?q2=2&amp;q3=109&amp;sqn=53&amp;tt=2171&amp;PHPSESSID=vuurgnbn4tsa636na4ig4lfg81" TargetMode="External"/><Relationship Id="rId4" Type="http://schemas.openxmlformats.org/officeDocument/2006/relationships/hyperlink" Target="http://www.collectionscanada.gc.ca/lac-bac/results/arch?form=arch_simple&amp;lang=eng&amp;FormName=MIKAN+Simple+Search&amp;PageNum=1&amp;SortSpec=score+desc&amp;HighLightFields=title%2Cname&amp;Language=eng&amp;QueryParser=lac_mikan&amp;Sources=mikan&amp;Archives=&amp;SearchIn_1=&amp;SearchInText_1=residential+school+records&amp;Operator_1=AND&amp;SearchIn_2=&amp;SearchInText_2=&amp;Operator_2=AND&amp;SearchIn_3=&amp;SearchInText_3=&amp;Media%5B%5D=800&amp;Level=&amp;MaterialDateOperator=after&amp;MaterialDate=&amp;DigitalImages=1&amp;Source=&amp;cainInd=&amp;ResultCount=1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ctionscanada.gc.ca/lac-bac/results/arch?form=arch_simple&amp;lang=eng&amp;FormName=MIKAN+Simple+Search&amp;PageNum=1&amp;SortSpec=score+desc&amp;HighLightFields=title%2Cname&amp;Language=eng&amp;QueryParser=lac_mikan&amp;Sources=mikan&amp;Archives=&amp;SearchIn_1=&amp;SearchInText_1=residential+school+records&amp;Operator_1=AND&amp;SearchIn_2=&amp;SearchInText_2=&amp;Operator_2=AND&amp;SearchIn_3=&amp;SearchInText_3=&amp;Media%5B%5D=800&amp;Level=&amp;MaterialDateOperator=after&amp;MaterialDate=&amp;DigitalImages=1&amp;Source=&amp;cainInd=&amp;ResultCount=10" TargetMode="External"/><Relationship Id="rId2" Type="http://schemas.openxmlformats.org/officeDocument/2006/relationships/hyperlink" Target="http://collectionscanada.gc.ca/pam_archives/index.php?fuseaction=genitem.displayItem&amp;rec_nbr=2058126&amp;lang=eng&amp;rec_nbr_list=2072546,133712,133552,494192,2058126,4849144,10387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sinteractives.cbc.ca/longform/residential-school-survivor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42F68-D815-46B6-8A8B-59C85C71A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65" y="211475"/>
            <a:ext cx="11010322" cy="4268965"/>
          </a:xfrm>
        </p:spPr>
        <p:txBody>
          <a:bodyPr>
            <a:normAutofit/>
          </a:bodyPr>
          <a:lstStyle/>
          <a:p>
            <a:r>
              <a:rPr lang="en-GB" sz="2800" dirty="0"/>
              <a:t>Residential schooling for indigenous children: the harmful practices of residential school and THEIR IMPACT ON THE INDIGENOUS POPULATION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AB1399-5BCF-40B2-86BD-C86E8DB12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4176" y="1450701"/>
            <a:ext cx="7034362" cy="706355"/>
          </a:xfrm>
        </p:spPr>
        <p:txBody>
          <a:bodyPr/>
          <a:lstStyle/>
          <a:p>
            <a:r>
              <a:rPr lang="en-GB" sz="2400" dirty="0"/>
              <a:t>                            Jessica Slade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984D74-D0F9-4E81-81CA-68F60072C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646" y="2054087"/>
            <a:ext cx="5902704" cy="3665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29DDEC-A8AB-4B98-ACAD-928D9A422F8C}"/>
              </a:ext>
            </a:extLst>
          </p:cNvPr>
          <p:cNvSpPr txBox="1"/>
          <p:nvPr/>
        </p:nvSpPr>
        <p:spPr>
          <a:xfrm>
            <a:off x="2056320" y="6238063"/>
            <a:ext cx="8929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Metlakatla Indian Residential School at close quarters (boys), pupils away for most part on summer holidays, British Columbia, ca. 1900-1902 (http://collectionscanada.gc.ca/pam_archives/index.php?fuseaction=genitem.displayEcopies&amp;lang=eng&amp;rec_nbr=3532487&amp;title=Metlakatla+Indian+Residential+School+at+close+quarters+%28boys%29%2C+pupils+away+for+most+part+on+summer+holidays%2C+British+Columbia%2C+ca.+1900-1902++&amp;ecopy=c056781-v8)</a:t>
            </a:r>
          </a:p>
        </p:txBody>
      </p:sp>
    </p:spTree>
    <p:extLst>
      <p:ext uri="{BB962C8B-B14F-4D97-AF65-F5344CB8AC3E}">
        <p14:creationId xmlns:p14="http://schemas.microsoft.com/office/powerpoint/2010/main" val="280903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F29F-6E12-4EFB-81CE-D9BF5849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9678"/>
            <a:ext cx="3833906" cy="4952492"/>
          </a:xfrm>
        </p:spPr>
        <p:txBody>
          <a:bodyPr/>
          <a:lstStyle/>
          <a:p>
            <a:r>
              <a:rPr lang="en-GB" dirty="0"/>
              <a:t>Why?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534C9-856F-45CC-A0BD-7A4EE46AD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574" y="1474305"/>
            <a:ext cx="4863549" cy="3909390"/>
          </a:xfrm>
        </p:spPr>
        <p:txBody>
          <a:bodyPr>
            <a:normAutofit/>
          </a:bodyPr>
          <a:lstStyle/>
          <a:p>
            <a:r>
              <a:rPr lang="en-GB" sz="1800" dirty="0"/>
              <a:t>Offers the opportunity to study something different</a:t>
            </a:r>
          </a:p>
          <a:p>
            <a:r>
              <a:rPr lang="en-GB" sz="1800" dirty="0"/>
              <a:t>Availability of sources</a:t>
            </a:r>
          </a:p>
          <a:p>
            <a:r>
              <a:rPr lang="en-GB" sz="1800" dirty="0"/>
              <a:t>To increase acknowledgement of the treatment of Indigenous peoples within residential schools</a:t>
            </a:r>
          </a:p>
          <a:p>
            <a:r>
              <a:rPr lang="en-GB" sz="1800" dirty="0"/>
              <a:t>Importance of understanding how your school experience  can shape the person you become in the future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1015E6-25DD-4AA8-AFF7-7E6835B41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20" y="1546728"/>
            <a:ext cx="4971007" cy="32466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5EF0A6-D754-4EDD-9942-6A751721966A}"/>
              </a:ext>
            </a:extLst>
          </p:cNvPr>
          <p:cNvSpPr/>
          <p:nvPr/>
        </p:nvSpPr>
        <p:spPr>
          <a:xfrm>
            <a:off x="562496" y="4968196"/>
            <a:ext cx="5194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Group of students at Alert Bay Mission School, British Columbia, 1885 (http://collectionscanada.gc.ca/pam_archives/index.php?fuseaction=genitem.displayEcopies&amp;lang=eng&amp;rec_nbr=3194035&amp;title=Group+of+students+at+Alert+Bay+Mission+School%2C+British+Columbia%2C+1885++&amp;ecopy=a037934)</a:t>
            </a:r>
          </a:p>
        </p:txBody>
      </p:sp>
    </p:spTree>
    <p:extLst>
      <p:ext uri="{BB962C8B-B14F-4D97-AF65-F5344CB8AC3E}">
        <p14:creationId xmlns:p14="http://schemas.microsoft.com/office/powerpoint/2010/main" val="389757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0B6B0-DF09-4698-872A-80E96FE7D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17" y="568289"/>
            <a:ext cx="3833906" cy="4952492"/>
          </a:xfrm>
        </p:spPr>
        <p:txBody>
          <a:bodyPr/>
          <a:lstStyle/>
          <a:p>
            <a:r>
              <a:rPr lang="en-GB" dirty="0"/>
              <a:t>Background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92C91-E310-452F-ADA1-DD4AE7A19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Residential schools operated between 1870 and 1990, the last </a:t>
            </a:r>
            <a:r>
              <a:rPr lang="en-GB"/>
              <a:t>being closed in 1996</a:t>
            </a:r>
            <a:endParaRPr lang="en-GB" dirty="0"/>
          </a:p>
          <a:p>
            <a:r>
              <a:rPr lang="en-GB" dirty="0"/>
              <a:t>Indian act of 1876 – required the government to provide Indigenous youth with an education and to integrate them into Canadian society. </a:t>
            </a:r>
          </a:p>
          <a:p>
            <a:r>
              <a:rPr lang="en-GB" dirty="0"/>
              <a:t>Operated by Churches/Religious Institutions </a:t>
            </a:r>
          </a:p>
          <a:p>
            <a:r>
              <a:rPr lang="en-GB" dirty="0"/>
              <a:t>General experience was overwhelmingly negative </a:t>
            </a:r>
          </a:p>
          <a:p>
            <a:r>
              <a:rPr lang="en-GB" dirty="0"/>
              <a:t>Attempt to assimilate the children into mainstream society</a:t>
            </a:r>
          </a:p>
          <a:p>
            <a:r>
              <a:rPr lang="en-GB" dirty="0"/>
              <a:t>Brought up for Inferiority</a:t>
            </a:r>
          </a:p>
          <a:p>
            <a:r>
              <a:rPr lang="en-GB" dirty="0"/>
              <a:t>Failed to provide adequate education, which only began to change in the 1950’s.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FC940-6937-49BA-99A5-887CF7A66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34" y="1460515"/>
            <a:ext cx="4283471" cy="38722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CBE5D3-5055-4755-AB2F-C683D29436F8}"/>
              </a:ext>
            </a:extLst>
          </p:cNvPr>
          <p:cNvSpPr/>
          <p:nvPr/>
        </p:nvSpPr>
        <p:spPr>
          <a:xfrm>
            <a:off x="0" y="5314574"/>
            <a:ext cx="5075583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/>
              <a:t>Students attending the Metlakatla Indian Residential School, British Columbia, date unknown (http://collectionscanada.gc.ca/pam_archives/index.php?fuseaction=genitem.displayEcopies&amp;lang=eng&amp;rec_nbr=3194929&amp;title=Students+attending+the+Metlakatla+Indian+Residential+School%2C+British+Columbia%2C+date+unknown++&amp;ecopy=c015037-v8)</a:t>
            </a:r>
          </a:p>
        </p:txBody>
      </p:sp>
    </p:spTree>
    <p:extLst>
      <p:ext uri="{BB962C8B-B14F-4D97-AF65-F5344CB8AC3E}">
        <p14:creationId xmlns:p14="http://schemas.microsoft.com/office/powerpoint/2010/main" val="3548735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D1FA4-E3B9-4B05-AB53-45A74E09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Residential schools change over time?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17C3B-99C3-464D-BF1F-C6D05C3C1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By 1951, the half day work school system was abandoned</a:t>
            </a:r>
          </a:p>
          <a:p>
            <a:r>
              <a:rPr lang="en-GB" dirty="0"/>
              <a:t>Amendments to the Indian Act</a:t>
            </a:r>
          </a:p>
          <a:p>
            <a:r>
              <a:rPr lang="en-GB" dirty="0"/>
              <a:t>Indigenous children were allowed to live with their parents wherever possible</a:t>
            </a:r>
          </a:p>
          <a:p>
            <a:r>
              <a:rPr lang="en-GB" dirty="0"/>
              <a:t>More qualified teachers were hired</a:t>
            </a:r>
          </a:p>
          <a:p>
            <a:r>
              <a:rPr lang="en-GB" dirty="0"/>
              <a:t>1969 DIA took schools over from the churches, ending church involvement</a:t>
            </a:r>
          </a:p>
          <a:p>
            <a:r>
              <a:rPr lang="en-GB" dirty="0"/>
              <a:t>Phasing out of segregation and incorporation of Indigenous children into public schools</a:t>
            </a:r>
          </a:p>
          <a:p>
            <a:r>
              <a:rPr lang="en-GB" dirty="0"/>
              <a:t>Didn’t prevent abuse in schools</a:t>
            </a:r>
          </a:p>
          <a:p>
            <a:r>
              <a:rPr lang="en-GB" dirty="0"/>
              <a:t>Still had unqualified/poorly qualified teachers</a:t>
            </a:r>
          </a:p>
        </p:txBody>
      </p:sp>
    </p:spTree>
    <p:extLst>
      <p:ext uri="{BB962C8B-B14F-4D97-AF65-F5344CB8AC3E}">
        <p14:creationId xmlns:p14="http://schemas.microsoft.com/office/powerpoint/2010/main" val="394885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0C8A4-BA55-4E94-9798-8E81450AC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210" y="109105"/>
            <a:ext cx="3833906" cy="4952492"/>
          </a:xfrm>
        </p:spPr>
        <p:txBody>
          <a:bodyPr>
            <a:normAutofit/>
          </a:bodyPr>
          <a:lstStyle/>
          <a:p>
            <a:r>
              <a:rPr lang="en-GB" sz="4800" dirty="0"/>
              <a:t>Main Ideas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83365B-3997-4CEB-8780-1F64F08E8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599057"/>
              </p:ext>
            </p:extLst>
          </p:nvPr>
        </p:nvGraphicFramePr>
        <p:xfrm>
          <a:off x="1824382" y="984636"/>
          <a:ext cx="8543235" cy="488872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52298">
                  <a:extLst>
                    <a:ext uri="{9D8B030D-6E8A-4147-A177-3AD203B41FA5}">
                      <a16:colId xmlns:a16="http://schemas.microsoft.com/office/drawing/2014/main" val="766681035"/>
                    </a:ext>
                  </a:extLst>
                </a:gridCol>
                <a:gridCol w="4390937">
                  <a:extLst>
                    <a:ext uri="{9D8B030D-6E8A-4147-A177-3AD203B41FA5}">
                      <a16:colId xmlns:a16="http://schemas.microsoft.com/office/drawing/2014/main" val="1807944296"/>
                    </a:ext>
                  </a:extLst>
                </a:gridCol>
              </a:tblGrid>
              <a:tr h="731284">
                <a:tc>
                  <a:txBody>
                    <a:bodyPr/>
                    <a:lstStyle/>
                    <a:p>
                      <a:r>
                        <a:rPr lang="en-GB" dirty="0"/>
                        <a:t>Residential School Practices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Impacts of Residential schooling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37092"/>
                  </a:ext>
                </a:extLst>
              </a:tr>
              <a:tr h="741441">
                <a:tc>
                  <a:txBody>
                    <a:bodyPr/>
                    <a:lstStyle/>
                    <a:p>
                      <a:r>
                        <a:rPr lang="en-GB" dirty="0"/>
                        <a:t>Forced assimilation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Alcohol and drug abuse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38601"/>
                  </a:ext>
                </a:extLst>
              </a:tr>
              <a:tr h="741441">
                <a:tc>
                  <a:txBody>
                    <a:bodyPr/>
                    <a:lstStyle/>
                    <a:p>
                      <a:r>
                        <a:rPr lang="en-GB" dirty="0"/>
                        <a:t>Removal of Indigenous 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Suicide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135686"/>
                  </a:ext>
                </a:extLst>
              </a:tr>
              <a:tr h="754321">
                <a:tc>
                  <a:txBody>
                    <a:bodyPr/>
                    <a:lstStyle/>
                    <a:p>
                      <a:r>
                        <a:rPr lang="en-GB" dirty="0"/>
                        <a:t>Physical, mental and sexual abuse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Suffered Racism in mainstream society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909551"/>
                  </a:ext>
                </a:extLst>
              </a:tr>
              <a:tr h="515910">
                <a:tc>
                  <a:txBody>
                    <a:bodyPr/>
                    <a:lstStyle/>
                    <a:p>
                      <a:r>
                        <a:rPr lang="en-GB" dirty="0"/>
                        <a:t>Underfunding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Chronic Depression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452628"/>
                  </a:ext>
                </a:extLst>
              </a:tr>
              <a:tr h="403526">
                <a:tc>
                  <a:txBody>
                    <a:bodyPr/>
                    <a:lstStyle/>
                    <a:p>
                      <a:r>
                        <a:rPr lang="en-GB" dirty="0"/>
                        <a:t>Lack of Care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Dysfunctional families and relationships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559511"/>
                  </a:ext>
                </a:extLst>
              </a:tr>
              <a:tr h="403526">
                <a:tc>
                  <a:txBody>
                    <a:bodyPr/>
                    <a:lstStyle/>
                    <a:p>
                      <a:r>
                        <a:rPr lang="en-GB" dirty="0"/>
                        <a:t>Punishment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 self-esteem and confidence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170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133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FD3D-A615-47D4-994D-31846B04D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39"/>
            <a:ext cx="4068417" cy="4952492"/>
          </a:xfrm>
        </p:spPr>
        <p:txBody>
          <a:bodyPr/>
          <a:lstStyle/>
          <a:p>
            <a:r>
              <a:rPr lang="en-GB" dirty="0"/>
              <a:t>Bibliography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69EBA-4DAD-4AA3-8F18-9C6F79C0F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2502"/>
            <a:ext cx="11383618" cy="5664544"/>
          </a:xfrm>
        </p:spPr>
        <p:txBody>
          <a:bodyPr>
            <a:noAutofit/>
          </a:bodyPr>
          <a:lstStyle/>
          <a:p>
            <a:pPr lvl="0"/>
            <a:r>
              <a:rPr lang="en-CA" sz="1000" dirty="0"/>
              <a:t> Barman, Jean. </a:t>
            </a:r>
            <a:r>
              <a:rPr lang="en-CA" sz="1000" i="1" dirty="0"/>
              <a:t>Schooled for Inequality: The education of British Columbia Aboriginal children</a:t>
            </a:r>
            <a:r>
              <a:rPr lang="en-CA" sz="1000" dirty="0"/>
              <a:t>. Schooling in Transition. Readings in Canadian history of education. University of Toronto Press. Toronto Buffalo London. 2012. </a:t>
            </a:r>
            <a:endParaRPr lang="en-GB" sz="1000" dirty="0"/>
          </a:p>
          <a:p>
            <a:pPr lvl="0"/>
            <a:r>
              <a:rPr lang="en-CA" sz="1000" dirty="0"/>
              <a:t>Barnes, Rosemary, and Nina </a:t>
            </a:r>
            <a:r>
              <a:rPr lang="en-CA" sz="1000" dirty="0" err="1"/>
              <a:t>Josefowitz</a:t>
            </a:r>
            <a:r>
              <a:rPr lang="en-CA" sz="1000" dirty="0"/>
              <a:t>. “Indian Residential Schools in Canada: Persistent Impacts on Aboriginal Students’ Psychological Development and Functioning.” </a:t>
            </a:r>
            <a:r>
              <a:rPr lang="en-CA" sz="1000" i="1" dirty="0"/>
              <a:t>Canadian Psychology/</a:t>
            </a:r>
            <a:r>
              <a:rPr lang="en-CA" sz="1000" i="1" dirty="0" err="1"/>
              <a:t>Psychologie</a:t>
            </a:r>
            <a:r>
              <a:rPr lang="en-CA" sz="1000" i="1" dirty="0"/>
              <a:t> Canadienne</a:t>
            </a:r>
            <a:r>
              <a:rPr lang="en-CA" sz="1000" dirty="0"/>
              <a:t>, July 5, 2018. </a:t>
            </a:r>
            <a:endParaRPr lang="en-GB" sz="1000" dirty="0"/>
          </a:p>
          <a:p>
            <a:pPr lvl="0"/>
            <a:r>
              <a:rPr lang="en-CA" sz="1000" dirty="0"/>
              <a:t>Battiste, Marie. </a:t>
            </a:r>
            <a:r>
              <a:rPr lang="en-CA" sz="1000" i="1" dirty="0"/>
              <a:t>Enabling the Autumn seed: Toward a decolonised approach to Aboriginal Knowledge, Language and Education</a:t>
            </a:r>
            <a:r>
              <a:rPr lang="en-CA" sz="1000" dirty="0"/>
              <a:t>. Schooling in Transition. Readings in Canadian history of education. University of Toronto Press. Toronto Buffalo London. 2012.</a:t>
            </a:r>
            <a:endParaRPr lang="en-GB" sz="1000" dirty="0"/>
          </a:p>
          <a:p>
            <a:pPr lvl="0"/>
            <a:r>
              <a:rPr lang="en-CA" sz="1000" i="1" dirty="0"/>
              <a:t>Canada’s Residential Schools: The Final Report of the Truth and Reconciliation Commission of Canada</a:t>
            </a:r>
            <a:r>
              <a:rPr lang="en-CA" sz="1000" dirty="0"/>
              <a:t>. McGill-Queen’s Native and Northern Series: 80-86. Montreal; Kingston; London ; Chicago : Published for The Truth and Reconciliation Commission of Canada by McGill-Queen’s University Press, 2016-, 2016.</a:t>
            </a:r>
            <a:endParaRPr lang="en-GB" sz="1000" dirty="0"/>
          </a:p>
          <a:p>
            <a:pPr lvl="0"/>
            <a:r>
              <a:rPr lang="en-CA" sz="1000" dirty="0"/>
              <a:t>Daniella </a:t>
            </a:r>
            <a:r>
              <a:rPr lang="en-CA" sz="1000" dirty="0" err="1"/>
              <a:t>Zalcman</a:t>
            </a:r>
            <a:r>
              <a:rPr lang="en-CA" sz="1000" dirty="0"/>
              <a:t>. “‘Kill the Indian, Save the Man’: On the Painful Legacy of Canada’s Residential Schools,” no. 3 (2016): 72-85 Duke University Press, 2016</a:t>
            </a:r>
            <a:endParaRPr lang="en-GB" sz="1000" dirty="0"/>
          </a:p>
          <a:p>
            <a:pPr lvl="0"/>
            <a:r>
              <a:rPr lang="en-CA" sz="1000" dirty="0"/>
              <a:t>David B. MacDonald, and Graham Hudson. “The Genocide Question and Indian Residential Schools in Canada.” </a:t>
            </a:r>
            <a:r>
              <a:rPr lang="en-CA" sz="1000" i="1" dirty="0"/>
              <a:t>Canadian Journal of Political Science / Revue Canadienne de Science Politique</a:t>
            </a:r>
            <a:r>
              <a:rPr lang="en-CA" sz="1000" dirty="0"/>
              <a:t> 45, no. 2 (2012)</a:t>
            </a:r>
            <a:endParaRPr lang="en-GB" sz="1000" dirty="0"/>
          </a:p>
          <a:p>
            <a:pPr lvl="0"/>
            <a:r>
              <a:rPr lang="en-CA" sz="1000" dirty="0" err="1"/>
              <a:t>Feir</a:t>
            </a:r>
            <a:r>
              <a:rPr lang="en-CA" sz="1000" dirty="0"/>
              <a:t>, Donna L. “The Long-Term Effects of Forcible Assimilation Policy: The Case of Indian Boarding Schools.” </a:t>
            </a:r>
            <a:r>
              <a:rPr lang="en-CA" sz="1000" i="1" dirty="0"/>
              <a:t>Canadian Journal of Economics</a:t>
            </a:r>
            <a:r>
              <a:rPr lang="en-CA" sz="1000" dirty="0"/>
              <a:t> 49, no. 2 (May 2016): 433–80. </a:t>
            </a:r>
            <a:endParaRPr lang="en-GB" sz="1000" dirty="0"/>
          </a:p>
          <a:p>
            <a:pPr lvl="0"/>
            <a:r>
              <a:rPr lang="en-CA" sz="1000" u="sng" dirty="0">
                <a:hlinkClick r:id="rId2"/>
              </a:rPr>
              <a:t>http://data2.archives.ca/e/e444/e011080292-v8.jpg</a:t>
            </a:r>
            <a:r>
              <a:rPr lang="en-CA" sz="1000" dirty="0"/>
              <a:t> (primary source picture) </a:t>
            </a:r>
            <a:endParaRPr lang="en-GB" sz="1000" dirty="0"/>
          </a:p>
          <a:p>
            <a:pPr lvl="0"/>
            <a:r>
              <a:rPr lang="en-GB" sz="1000" dirty="0"/>
              <a:t>Intergenerational Impacts of Residential Schools  (</a:t>
            </a:r>
            <a:r>
              <a:rPr lang="en-CA" sz="1000" dirty="0"/>
              <a:t>http://www.rcmp-grc.gc.ca/aboriginal-autochtone/lp-pl/doc/2res-school-9-12-pen-indiens-9-12-oh3-eng.pdf)</a:t>
            </a:r>
            <a:endParaRPr lang="en-GB" sz="1000" dirty="0"/>
          </a:p>
          <a:p>
            <a:pPr lvl="0"/>
            <a:r>
              <a:rPr lang="en-CA" sz="1000" dirty="0"/>
              <a:t>Library and Archives Canada, “</a:t>
            </a:r>
            <a:r>
              <a:rPr lang="en-CA" sz="1000" u="sng" dirty="0">
                <a:hlinkClick r:id="rId3"/>
              </a:rPr>
              <a:t>NORTH BLACKFOOT AGENCY - GENERAL CORRESPONDENCE RELATING TO THE OLD SUN'S DAY SCHOOL AND IT'S CLOSING.</a:t>
            </a:r>
            <a:r>
              <a:rPr lang="en-CA" sz="1000" dirty="0"/>
              <a:t>”, Accessed 11</a:t>
            </a:r>
            <a:r>
              <a:rPr lang="en-CA" sz="1000" baseline="30000" dirty="0"/>
              <a:t>th</a:t>
            </a:r>
            <a:r>
              <a:rPr lang="en-CA" sz="1000" dirty="0"/>
              <a:t> February 2019, </a:t>
            </a:r>
            <a:r>
              <a:rPr lang="en-CA" sz="1000" u="sng" dirty="0">
                <a:hlinkClick r:id="rId4"/>
              </a:rPr>
              <a:t>http://www.collectionscanada.gc.ca/lac-bac/results/arch?form=arch_simple&amp;lang=eng&amp;FormName=MIKAN+Simple+Search&amp;PageNum=1&amp;SortSpec=score+desc&amp;HighLightFields=title%2Cname&amp;Language=eng&amp;QueryParser=lac_mikan&amp;Sources=mikan&amp;Archives=&amp;SearchIn_1=&amp;SearchInText_1=residential+school+records&amp;Operator_1=AND&amp;SearchIn_2=&amp;SearchInText_2=&amp;Operator_2=AND&amp;SearchIn_3=&amp;SearchInText_3=&amp;Media%5B%5D=800&amp;Level=&amp;MaterialDateOperator=after&amp;MaterialDate=&amp;DigitalImages=1&amp;Source=&amp;cainInd=&amp;ResultCount=10</a:t>
            </a:r>
            <a:endParaRPr lang="en-GB" sz="1000" dirty="0"/>
          </a:p>
          <a:p>
            <a:pPr lvl="0"/>
            <a:r>
              <a:rPr lang="en-CA" sz="1000" dirty="0" err="1"/>
              <a:t>Loyie</a:t>
            </a:r>
            <a:r>
              <a:rPr lang="en-CA" sz="1000" dirty="0"/>
              <a:t>, Larry, Wayne K. Spear, and Constance Brissenden. </a:t>
            </a:r>
            <a:r>
              <a:rPr lang="en-CA" sz="1000" i="1" dirty="0"/>
              <a:t>Residential Schools: With the Words and Images of Survivors</a:t>
            </a:r>
            <a:r>
              <a:rPr lang="en-CA" sz="1000" dirty="0"/>
              <a:t>. Brantford, Ontario: Indigenous Education Press, 2014.,</a:t>
            </a:r>
            <a:endParaRPr lang="en-GB" sz="1000" dirty="0"/>
          </a:p>
          <a:p>
            <a:pPr lvl="0"/>
            <a:r>
              <a:rPr lang="en-CA" sz="1000" dirty="0" err="1"/>
              <a:t>Milloy</a:t>
            </a:r>
            <a:r>
              <a:rPr lang="en-CA" sz="1000" dirty="0"/>
              <a:t>, John Sheridan, and Mary Jane McCallum. 2017. A National Crime: </a:t>
            </a:r>
            <a:r>
              <a:rPr lang="en-CA" sz="1000" i="1" dirty="0"/>
              <a:t>The Canadian government and the residential school system</a:t>
            </a:r>
            <a:r>
              <a:rPr lang="en-CA" sz="1000" dirty="0"/>
              <a:t>. Vol. Anniversary Edition. Critical studies in Native History. Winnipeg, Manitoba: University of Manitoba press. </a:t>
            </a:r>
            <a:endParaRPr lang="en-GB" sz="1000" dirty="0"/>
          </a:p>
          <a:p>
            <a:pPr lvl="0"/>
            <a:r>
              <a:rPr lang="en-CA" sz="1000" dirty="0"/>
              <a:t> Report on Native Education (1847</a:t>
            </a:r>
            <a:r>
              <a:rPr lang="en-CA" sz="1000" b="1" dirty="0"/>
              <a:t>) </a:t>
            </a:r>
            <a:r>
              <a:rPr lang="en-CA" sz="1000" dirty="0"/>
              <a:t> (http://projectofheart.ca/historical-documents/)</a:t>
            </a:r>
            <a:endParaRPr lang="en-GB" sz="1000" dirty="0"/>
          </a:p>
          <a:p>
            <a:pPr lvl="0"/>
            <a:r>
              <a:rPr lang="en-CA" sz="1000" dirty="0"/>
              <a:t>School Files Series - 1879-1953 (RG10) (</a:t>
            </a:r>
            <a:r>
              <a:rPr lang="en-CA" sz="1000" u="sng" dirty="0">
                <a:hlinkClick r:id="rId5"/>
              </a:rPr>
              <a:t>http://www.collectionscanada.gc.ca/numerisation-microforme/006003-119.01 e.php?q2=2&amp;q3=109&amp;sqn=53&amp;tt=2171&amp;PHPSESSID=vuurgnbn4tsa636na4ig4lfg81</a:t>
            </a:r>
            <a:r>
              <a:rPr lang="en-CA" sz="1000" dirty="0"/>
              <a:t>)</a:t>
            </a:r>
            <a:endParaRPr lang="en-GB" sz="1000" dirty="0"/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442171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31846-351A-426E-B277-57779273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569066"/>
            <a:ext cx="3710609" cy="4952492"/>
          </a:xfrm>
        </p:spPr>
        <p:txBody>
          <a:bodyPr/>
          <a:lstStyle/>
          <a:p>
            <a:r>
              <a:rPr lang="en-GB" dirty="0"/>
              <a:t>Additional</a:t>
            </a:r>
            <a:br>
              <a:rPr lang="en-GB" dirty="0"/>
            </a:br>
            <a:r>
              <a:rPr lang="en-GB" dirty="0"/>
              <a:t>Readings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352AF-E051-49C1-8D5A-E1EAC2AB8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1600" dirty="0"/>
              <a:t>Library and Archives Canada,</a:t>
            </a:r>
            <a:r>
              <a:rPr lang="en-CA" sz="1600" dirty="0">
                <a:solidFill>
                  <a:schemeClr val="tx1"/>
                </a:solidFill>
              </a:rPr>
              <a:t> “</a:t>
            </a:r>
            <a:r>
              <a:rPr lang="en-CA" sz="1600" u="sng" dirty="0">
                <a:solidFill>
                  <a:schemeClr val="tx1"/>
                </a:solidFill>
                <a:hlinkClick r:id="rId2" tooltip="NORTH BLACKFOOT AGENCY - GENERAL CORRESPONDENCE RELATING TO THE OLD SUN'S DAY SCHOOL AND IT'S CLOSING. (PLANS, PHOTO, NEWSPAPER CLIPPINGS AND HANSARD INCLUDED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 BLACKFOOT AGENCY - GENERAL CORRESPONDENCE RELATING TO THE OLD SUN'S DAY SCHOOL AND IT'S CLOSING.</a:t>
            </a:r>
            <a:r>
              <a:rPr lang="en-CA" sz="1600" dirty="0">
                <a:solidFill>
                  <a:schemeClr val="tx1"/>
                </a:solidFill>
              </a:rPr>
              <a:t>”, </a:t>
            </a:r>
            <a:r>
              <a:rPr lang="en-CA" sz="1600" dirty="0"/>
              <a:t>Accessed 11</a:t>
            </a:r>
            <a:r>
              <a:rPr lang="en-CA" sz="1600" baseline="30000" dirty="0"/>
              <a:t>th</a:t>
            </a:r>
            <a:r>
              <a:rPr lang="en-CA" sz="1600" dirty="0"/>
              <a:t> February 2019, </a:t>
            </a:r>
            <a:r>
              <a:rPr lang="en-CA" sz="1600" u="sng" dirty="0">
                <a:hlinkClick r:id="rId3"/>
              </a:rPr>
              <a:t>http://www.collectionscanada.gc.ca/lac-bac/results/arch?form=arch_simple&amp;lang=eng&amp;FormName=MIKAN+Simple+Search&amp;PageNum=1&amp;SortSpec=score+desc&amp;HighLightFields=title%2Cname&amp;Language=eng&amp;QueryParser=lac_mikan&amp;Sources=mikan&amp;Archives=&amp;SearchIn_1=&amp;SearchInText_1=residential+school+records&amp;Operator_1=AND&amp;SearchIn_2=&amp;SearchInText_2=&amp;Operator_2=AND&amp;SearchIn_3=&amp;SearchInText_3=&amp;Media%5B%5D=800&amp;Level=&amp;MaterialDateOperator=after&amp;MaterialDate=&amp;DigitalImages=1&amp;Source=&amp;cainInd=&amp;ResultCount=10</a:t>
            </a:r>
            <a:endParaRPr lang="en-GB" sz="1600" dirty="0"/>
          </a:p>
          <a:p>
            <a:r>
              <a:rPr lang="en-GB" sz="1600" dirty="0" err="1"/>
              <a:t>Wagamese</a:t>
            </a:r>
            <a:r>
              <a:rPr lang="en-GB" sz="1600" dirty="0"/>
              <a:t>, Richard. </a:t>
            </a:r>
            <a:r>
              <a:rPr lang="en-GB" sz="1600" i="1" dirty="0"/>
              <a:t>Indian Horse : A Novel</a:t>
            </a:r>
            <a:r>
              <a:rPr lang="en-GB" sz="1600" dirty="0"/>
              <a:t>. Vancouver : Douglas &amp; McIntyre, 2012., 2012.</a:t>
            </a:r>
          </a:p>
          <a:p>
            <a:r>
              <a:rPr lang="en-GB" sz="1600" dirty="0"/>
              <a:t>CBC, “In their own words” Accessed 16</a:t>
            </a:r>
            <a:r>
              <a:rPr lang="en-GB" sz="1600" baseline="30000" dirty="0"/>
              <a:t>th</a:t>
            </a:r>
            <a:r>
              <a:rPr lang="en-GB" sz="1600" dirty="0"/>
              <a:t> March 2019, </a:t>
            </a:r>
            <a:r>
              <a:rPr lang="en-GB" sz="1600" dirty="0">
                <a:hlinkClick r:id="rId4"/>
              </a:rPr>
              <a:t>https://newsinteractives.cbc.ca/longform/residential-school-survivors</a:t>
            </a:r>
            <a:endParaRPr lang="en-GB" sz="1600" dirty="0"/>
          </a:p>
          <a:p>
            <a:r>
              <a:rPr lang="en-GB" sz="1600" dirty="0"/>
              <a:t> </a:t>
            </a:r>
            <a:r>
              <a:rPr lang="en-CA" sz="1600" dirty="0"/>
              <a:t>Daniella </a:t>
            </a:r>
            <a:r>
              <a:rPr lang="en-CA" sz="1600" dirty="0" err="1"/>
              <a:t>Zalcman</a:t>
            </a:r>
            <a:r>
              <a:rPr lang="en-CA" sz="1600" dirty="0"/>
              <a:t>. “‘Kill the Indian, Save the Man’: On the Painful Legacy of Canada’s Residential Schools,” no. 3 (2016): 72-85 Duke University Press, 2016</a:t>
            </a:r>
            <a:endParaRPr lang="en-GB" sz="1600" dirty="0"/>
          </a:p>
          <a:p>
            <a:endParaRPr lang="en-GB" sz="16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72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0B2AD-3A89-40CC-9F23-917EC039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78" y="1554176"/>
            <a:ext cx="3833906" cy="3309372"/>
          </a:xfrm>
        </p:spPr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BA686-4A01-48D6-A70B-FB762E42D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104" y="1202844"/>
            <a:ext cx="6248398" cy="5655156"/>
          </a:xfrm>
        </p:spPr>
        <p:txBody>
          <a:bodyPr/>
          <a:lstStyle/>
          <a:p>
            <a:r>
              <a:rPr lang="en-GB" dirty="0"/>
              <a:t>Intergenerational consequences</a:t>
            </a:r>
          </a:p>
          <a:p>
            <a:r>
              <a:rPr lang="en-GB" dirty="0"/>
              <a:t>Severe damage on the indigenous peoples from the practices </a:t>
            </a:r>
          </a:p>
          <a:p>
            <a:r>
              <a:rPr lang="en-GB" dirty="0"/>
              <a:t>Forced to believe they were an inferior class</a:t>
            </a:r>
          </a:p>
          <a:p>
            <a:r>
              <a:rPr lang="en-GB" dirty="0"/>
              <a:t>Did nothing to improve their social standing </a:t>
            </a:r>
          </a:p>
          <a:p>
            <a:r>
              <a:rPr lang="en-GB" dirty="0"/>
              <a:t>Reviews of the institutions are negative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87931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680</TotalTime>
  <Words>754</Words>
  <Application>Microsoft Office PowerPoint</Application>
  <PresentationFormat>Widescreen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Schoolbook</vt:lpstr>
      <vt:lpstr>Corbel</vt:lpstr>
      <vt:lpstr>Headlines</vt:lpstr>
      <vt:lpstr>Residential schooling for indigenous children: the harmful practices of residential school and THEIR IMPACT ON THE INDIGENOUS POPULATION  </vt:lpstr>
      <vt:lpstr>Why? </vt:lpstr>
      <vt:lpstr>Background </vt:lpstr>
      <vt:lpstr>Did Residential schools change over time? </vt:lpstr>
      <vt:lpstr>Main Ideas</vt:lpstr>
      <vt:lpstr>Bibliography </vt:lpstr>
      <vt:lpstr>Additional Readings 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Slade</dc:creator>
  <cp:lastModifiedBy>Jessica Slade</cp:lastModifiedBy>
  <cp:revision>6</cp:revision>
  <dcterms:created xsi:type="dcterms:W3CDTF">2019-03-16T20:28:06Z</dcterms:created>
  <dcterms:modified xsi:type="dcterms:W3CDTF">2019-03-22T19:14:03Z</dcterms:modified>
</cp:coreProperties>
</file>